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815" r:id="rId3"/>
  </p:sldMasterIdLst>
  <p:notesMasterIdLst>
    <p:notesMasterId r:id="rId16"/>
  </p:notesMasterIdLst>
  <p:sldIdLst>
    <p:sldId id="257" r:id="rId4"/>
    <p:sldId id="260" r:id="rId5"/>
    <p:sldId id="288" r:id="rId6"/>
    <p:sldId id="262" r:id="rId7"/>
    <p:sldId id="265" r:id="rId8"/>
    <p:sldId id="259" r:id="rId9"/>
    <p:sldId id="261" r:id="rId10"/>
    <p:sldId id="264" r:id="rId11"/>
    <p:sldId id="263" r:id="rId12"/>
    <p:sldId id="287" r:id="rId13"/>
    <p:sldId id="285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103B"/>
    <a:srgbClr val="F254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99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35317-C26A-4687-9252-3D25928114BB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B84D7-849C-4FF8-892E-92DE6AB549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96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B84D7-849C-4FF8-892E-92DE6AB549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02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B84D7-849C-4FF8-892E-92DE6AB549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12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91BE-15D3-46DA-A1FC-9E4A095618F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032-FD53-49C9-A960-F6610DF15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557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91BE-15D3-46DA-A1FC-9E4A095618F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032-FD53-49C9-A960-F6610DF15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45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91BE-15D3-46DA-A1FC-9E4A095618F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032-FD53-49C9-A960-F6610DF15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328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2A2-CB79-423C-B5A6-7B1C200C2AB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EA3F-F326-4269-84C5-FF860E11C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0466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2A2-CB79-423C-B5A6-7B1C200C2AB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EA3F-F326-4269-84C5-FF860E11C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075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2A2-CB79-423C-B5A6-7B1C200C2AB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EA3F-F326-4269-84C5-FF860E11C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557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2A2-CB79-423C-B5A6-7B1C200C2AB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EA3F-F326-4269-84C5-FF860E11C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899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2A2-CB79-423C-B5A6-7B1C200C2AB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EA3F-F326-4269-84C5-FF860E11C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699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2A2-CB79-423C-B5A6-7B1C200C2AB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EA3F-F326-4269-84C5-FF860E11C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7387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2A2-CB79-423C-B5A6-7B1C200C2AB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EA3F-F326-4269-84C5-FF860E11C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929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2A2-CB79-423C-B5A6-7B1C200C2AB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EA3F-F326-4269-84C5-FF860E11C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08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91BE-15D3-46DA-A1FC-9E4A095618F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032-FD53-49C9-A960-F6610DF15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203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2A2-CB79-423C-B5A6-7B1C200C2AB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EA3F-F326-4269-84C5-FF860E11C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6459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2A2-CB79-423C-B5A6-7B1C200C2AB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EA3F-F326-4269-84C5-FF860E11C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568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2A2-CB79-423C-B5A6-7B1C200C2AB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EA3F-F326-4269-84C5-FF860E11C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647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38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988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090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1442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295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142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91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91BE-15D3-46DA-A1FC-9E4A095618F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032-FD53-49C9-A960-F6610DF15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156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9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153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2543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6128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331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426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0207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066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531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29AC-62C2-470F-92E4-0CFCB48516CC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B7E-477B-4DB2-8F8C-AF9B0D2F4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73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91BE-15D3-46DA-A1FC-9E4A095618F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032-FD53-49C9-A960-F6610DF15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87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91BE-15D3-46DA-A1FC-9E4A095618F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032-FD53-49C9-A960-F6610DF15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26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91BE-15D3-46DA-A1FC-9E4A095618F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032-FD53-49C9-A960-F6610DF15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20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91BE-15D3-46DA-A1FC-9E4A095618F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032-FD53-49C9-A960-F6610DF15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8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91BE-15D3-46DA-A1FC-9E4A095618F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032-FD53-49C9-A960-F6610DF15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7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91BE-15D3-46DA-A1FC-9E4A095618F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032-FD53-49C9-A960-F6610DF15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51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591BE-15D3-46DA-A1FC-9E4A095618F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51032-FD53-49C9-A960-F6610DF15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24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92A2-CB79-423C-B5A6-7B1C200C2AB2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4EA3F-F326-4269-84C5-FF860E11C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36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6591BE-15D3-46DA-A1FC-9E4A095618F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151032-FD53-49C9-A960-F6610DF158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6686" y="5530892"/>
            <a:ext cx="1378634" cy="119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74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ophospitals.ro/2016/11/21/studiile-clinice-nu-sunt-periculoase-pentru-pacienti/" TargetMode="Externa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ariera-ta.ro/index.php/informaii-utile/stiri-medicale/13714-psihiatria-bazata-pe-dovez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palo.ro/a/comunicat-de-pres%C4%83-asocia%C8%9Bia-rom%C3%A2n%C4%83-de-psihiatrie-%C8%99i-psihoterapie-422375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rpres.ro/comunicate/2016/11/18/comunicat-de-presa-asociatia-romana-de-psihiatrie-si-psihoterapie-19-10-1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ugetliber.ro/stiri-sanatate-zece-ani-si-miliarde-de-dolari-pentru-un-medicament-304501" TargetMode="Externa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jurnalul.ro/stiri/social/reguli-fara-cap-in-psihiatrie-729151.html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aginamedicala.ro/stiri-medicale/Psihiatria-bazata-pe-dovezi_21799/" TargetMode="Externa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oliticidesanatate.ro/studiul-clinic-un-demers-in-beneficiul-pacientului/" TargetMode="Externa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agnanews.ro/2016/11/21/psihiatrii-solicita-sprijin-guvernamental-pentru-terapia-educationala/" TargetMode="Externa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ador.ro/2016/11/18/sisteme-specifice-de-asistenta-in-psihiatrie-drg-ul-modalitate-inadecvata-de-evaluare-a-activitatii-medicale-in-unitatile-spitalicesti-de-psihiatrie/" TargetMode="Externa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romedic.ro/psihiatria-bazata-pe-dovezi-sisteme-specifice-de-asistenta-in-psihiatrie-drg-ul-modalitate-inadecvat-0N60379" TargetMode="Externa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25133" y="773643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Book Antiqua" panose="02040602050305030304" pitchFamily="18" charset="0"/>
              </a:rPr>
              <a:t>1. Comunicat</a:t>
            </a:r>
            <a:r>
              <a:rPr lang="ro-RO" altLang="en-US" dirty="0">
                <a:latin typeface="Book Antiqua" panose="02040602050305030304" pitchFamily="18" charset="0"/>
              </a:rPr>
              <a:t> </a:t>
            </a:r>
            <a:r>
              <a:rPr lang="en-US" altLang="en-US" dirty="0">
                <a:latin typeface="Book Antiqua" panose="02040602050305030304" pitchFamily="18" charset="0"/>
              </a:rPr>
              <a:t>de </a:t>
            </a:r>
            <a:r>
              <a:rPr lang="en-US" altLang="en-US" dirty="0" err="1">
                <a:latin typeface="Book Antiqua" panose="02040602050305030304" pitchFamily="18" charset="0"/>
              </a:rPr>
              <a:t>pres</a:t>
            </a:r>
            <a:r>
              <a:rPr lang="ro-RO" altLang="en-US" dirty="0">
                <a:latin typeface="Book Antiqua" panose="02040602050305030304" pitchFamily="18" charset="0"/>
              </a:rPr>
              <a:t>ă</a:t>
            </a:r>
            <a:endParaRPr lang="en-US" altLang="en-US" noProof="1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8341" y="2009262"/>
            <a:ext cx="975334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dirty="0">
                <a:solidFill>
                  <a:srgbClr val="DA103B"/>
                </a:solidFill>
                <a:latin typeface="Bodoni MT" panose="02070603080606020203" pitchFamily="18" charset="0"/>
              </a:rPr>
              <a:t>Psihiatria bazată pe dovezi. Sisteme specifice de asistență în psihiatrie</a:t>
            </a:r>
          </a:p>
          <a:p>
            <a:pPr algn="ctr"/>
            <a:r>
              <a:rPr lang="ro-RO" sz="4000" b="1" dirty="0">
                <a:solidFill>
                  <a:srgbClr val="DA103B"/>
                </a:solidFill>
                <a:latin typeface="Bodoni MT" panose="02070603080606020203" pitchFamily="18" charset="0"/>
              </a:rPr>
              <a:t>DRG-UL – Modalitate inadecvată de evaluare a activității medicale în unitățile spitalicești de psihiatrie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851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3540" y="198120"/>
            <a:ext cx="5989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Book Antiqua" panose="02040602050305030304" pitchFamily="18" charset="0"/>
              </a:rPr>
              <a:t>Website: </a:t>
            </a:r>
            <a:r>
              <a:rPr lang="ro-RO" altLang="en-US" sz="2800" dirty="0">
                <a:latin typeface="Book Antiqua" panose="02040602050305030304" pitchFamily="18" charset="0"/>
              </a:rPr>
              <a:t>Tophospitals.ro</a:t>
            </a:r>
          </a:p>
          <a:p>
            <a:r>
              <a:rPr lang="en-US" altLang="en-US" sz="2800" dirty="0">
                <a:latin typeface="Book Antiqua" panose="02040602050305030304" pitchFamily="18" charset="0"/>
              </a:rPr>
              <a:t>Data: </a:t>
            </a:r>
            <a:r>
              <a:rPr lang="ro-RO" altLang="en-US" sz="2800" dirty="0">
                <a:latin typeface="Book Antiqua" panose="02040602050305030304" pitchFamily="18" charset="0"/>
              </a:rPr>
              <a:t>21</a:t>
            </a:r>
            <a:r>
              <a:rPr lang="en-US" altLang="en-US" sz="2800" dirty="0">
                <a:latin typeface="Book Antiqua" panose="02040602050305030304" pitchFamily="18" charset="0"/>
              </a:rPr>
              <a:t>.</a:t>
            </a:r>
            <a:r>
              <a:rPr lang="ro-RO" altLang="en-US" sz="2800" dirty="0">
                <a:latin typeface="Book Antiqua" panose="02040602050305030304" pitchFamily="18" charset="0"/>
              </a:rPr>
              <a:t>11.2016</a:t>
            </a:r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Titlu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ro-RO" sz="2800" dirty="0">
                <a:hlinkClick r:id="rId2"/>
              </a:rPr>
              <a:t>Studiile clinice nu sunt periculoase pentru pacienți</a:t>
            </a:r>
            <a:endParaRPr lang="it-IT" sz="2800" dirty="0"/>
          </a:p>
          <a:p>
            <a:pPr fontAlgn="base"/>
            <a:r>
              <a:rPr lang="en-US" altLang="en-US" sz="2800" dirty="0" err="1">
                <a:latin typeface="Book Antiqua" panose="02040602050305030304" pitchFamily="18" charset="0"/>
              </a:rPr>
              <a:t>Vizitatori</a:t>
            </a:r>
            <a:r>
              <a:rPr lang="en-US" altLang="en-US" sz="2800" dirty="0">
                <a:latin typeface="Book Antiqua" panose="02040602050305030304" pitchFamily="18" charset="0"/>
              </a:rPr>
              <a:t>/</a:t>
            </a:r>
            <a:r>
              <a:rPr lang="en-US" altLang="en-US" sz="2800" dirty="0" err="1">
                <a:latin typeface="Book Antiqua" panose="02040602050305030304" pitchFamily="18" charset="0"/>
              </a:rPr>
              <a:t>articol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ro-RO" altLang="en-US" sz="2800" b="1" dirty="0">
                <a:latin typeface="Book Antiqua" panose="02040602050305030304" pitchFamily="18" charset="0"/>
              </a:rPr>
              <a:t>13</a:t>
            </a:r>
          </a:p>
          <a:p>
            <a:r>
              <a:rPr lang="ro-RO" altLang="en-US" sz="2800" dirty="0">
                <a:latin typeface="Book Antiqua" panose="02040602050305030304" pitchFamily="18" charset="0"/>
              </a:rPr>
              <a:t>Exclusiv</a:t>
            </a:r>
            <a:endParaRPr lang="en-US" altLang="en-US" sz="2800" b="1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2" t="44627" r="11272" b="1976"/>
          <a:stretch/>
        </p:blipFill>
        <p:spPr>
          <a:xfrm>
            <a:off x="2070729" y="2876550"/>
            <a:ext cx="8368671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528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7890" y="350519"/>
            <a:ext cx="5989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>
                <a:latin typeface="Baskerville Old Face" panose="02020602080505020303" pitchFamily="18" charset="0"/>
              </a:rPr>
              <a:t>PRELUĂRI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538" y="1308538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o-RO" sz="2400" b="1" dirty="0"/>
              <a:t>Cariera-ta.ro </a:t>
            </a:r>
            <a:r>
              <a:rPr lang="ro-RO" dirty="0"/>
              <a:t>- </a:t>
            </a:r>
            <a:r>
              <a:rPr lang="en-US" sz="2400" dirty="0" err="1">
                <a:hlinkClick r:id="rId3" tooltip="Psihiatria bazata pe dovezi"/>
              </a:rPr>
              <a:t>Psihiatria</a:t>
            </a:r>
            <a:r>
              <a:rPr lang="en-US" sz="2400" dirty="0">
                <a:hlinkClick r:id="rId3" tooltip="Psihiatria bazata pe dovezi"/>
              </a:rPr>
              <a:t> </a:t>
            </a:r>
            <a:r>
              <a:rPr lang="en-US" sz="2400" dirty="0" err="1">
                <a:hlinkClick r:id="rId3" tooltip="Psihiatria bazata pe dovezi"/>
              </a:rPr>
              <a:t>bazat</a:t>
            </a:r>
            <a:r>
              <a:rPr lang="ro-RO" sz="2400" dirty="0">
                <a:hlinkClick r:id="rId3" tooltip="Psihiatria bazata pe dovezi"/>
              </a:rPr>
              <a:t>ă</a:t>
            </a:r>
          </a:p>
          <a:p>
            <a:r>
              <a:rPr lang="en-US" sz="2400" dirty="0">
                <a:hlinkClick r:id="rId3" tooltip="Psihiatria bazata pe dovezi"/>
              </a:rPr>
              <a:t> </a:t>
            </a:r>
            <a:r>
              <a:rPr lang="en-US" sz="2400" dirty="0" err="1">
                <a:hlinkClick r:id="rId3" tooltip="Psihiatria bazata pe dovezi"/>
              </a:rPr>
              <a:t>pe</a:t>
            </a:r>
            <a:r>
              <a:rPr lang="ro-RO" sz="2400" dirty="0">
                <a:hlinkClick r:id="rId3" tooltip="Psihiatria bazata pe dovezi"/>
              </a:rPr>
              <a:t> </a:t>
            </a:r>
            <a:r>
              <a:rPr lang="en-US" sz="2400" dirty="0" err="1">
                <a:hlinkClick r:id="rId3" tooltip="Psihiatria bazata pe dovezi"/>
              </a:rPr>
              <a:t>dovezi</a:t>
            </a:r>
            <a:endParaRPr lang="ro-RO" sz="2400" dirty="0"/>
          </a:p>
          <a:p>
            <a:r>
              <a:rPr lang="ro-RO" sz="2400" b="1" dirty="0"/>
              <a:t>2. Palo.ro </a:t>
            </a:r>
            <a:r>
              <a:rPr lang="ro-RO" sz="2400" dirty="0"/>
              <a:t>- </a:t>
            </a:r>
            <a:r>
              <a:rPr lang="en-US" sz="2400" dirty="0" err="1">
                <a:hlinkClick r:id="rId4"/>
              </a:rPr>
              <a:t>Comunicat</a:t>
            </a:r>
            <a:r>
              <a:rPr lang="en-US" sz="2400" dirty="0">
                <a:hlinkClick r:id="rId4"/>
              </a:rPr>
              <a:t> de </a:t>
            </a:r>
            <a:r>
              <a:rPr lang="en-US" sz="2400" dirty="0" err="1">
                <a:hlinkClick r:id="rId4"/>
              </a:rPr>
              <a:t>presă</a:t>
            </a:r>
            <a:r>
              <a:rPr lang="en-US" sz="2400" dirty="0">
                <a:hlinkClick r:id="rId4"/>
              </a:rPr>
              <a:t> –</a:t>
            </a:r>
            <a:endParaRPr lang="ro-RO" sz="2400" dirty="0">
              <a:hlinkClick r:id="rId4"/>
            </a:endParaRPr>
          </a:p>
          <a:p>
            <a:r>
              <a:rPr lang="en-US" sz="2400" dirty="0">
                <a:hlinkClick r:id="rId4"/>
              </a:rPr>
              <a:t> </a:t>
            </a:r>
            <a:r>
              <a:rPr lang="en-US" sz="2400" dirty="0" err="1">
                <a:hlinkClick r:id="rId4"/>
              </a:rPr>
              <a:t>Asociația</a:t>
            </a:r>
            <a:r>
              <a:rPr lang="en-US" sz="2400" dirty="0">
                <a:hlinkClick r:id="rId4"/>
              </a:rPr>
              <a:t> </a:t>
            </a:r>
            <a:r>
              <a:rPr lang="en-US" sz="2400" dirty="0" err="1">
                <a:hlinkClick r:id="rId4"/>
              </a:rPr>
              <a:t>Română</a:t>
            </a:r>
            <a:r>
              <a:rPr lang="en-US" sz="2400" dirty="0">
                <a:hlinkClick r:id="rId4"/>
              </a:rPr>
              <a:t> de </a:t>
            </a:r>
            <a:r>
              <a:rPr lang="en-US" sz="2400" dirty="0" err="1">
                <a:hlinkClick r:id="rId4"/>
              </a:rPr>
              <a:t>Psihiatrie</a:t>
            </a:r>
            <a:r>
              <a:rPr lang="en-US" sz="2400" dirty="0">
                <a:hlinkClick r:id="rId4"/>
              </a:rPr>
              <a:t> </a:t>
            </a:r>
            <a:r>
              <a:rPr lang="en-US" sz="2400" dirty="0" err="1">
                <a:hlinkClick r:id="rId4"/>
              </a:rPr>
              <a:t>și</a:t>
            </a:r>
            <a:r>
              <a:rPr lang="en-US" sz="2400" dirty="0">
                <a:hlinkClick r:id="rId4"/>
              </a:rPr>
              <a:t> </a:t>
            </a:r>
            <a:r>
              <a:rPr lang="en-US" sz="2400" dirty="0" err="1">
                <a:hlinkClick r:id="rId4"/>
              </a:rPr>
              <a:t>Psihoterapie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31" t="39416" r="16014" b="6303"/>
          <a:stretch/>
        </p:blipFill>
        <p:spPr>
          <a:xfrm>
            <a:off x="5743903" y="236482"/>
            <a:ext cx="6321973" cy="372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44" t="42241" r="41555" b="16296"/>
          <a:stretch/>
        </p:blipFill>
        <p:spPr>
          <a:xfrm>
            <a:off x="1951336" y="3429999"/>
            <a:ext cx="5620689" cy="284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0789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2838450"/>
            <a:ext cx="9563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600" dirty="0">
                <a:latin typeface="Baskerville Old Face" panose="02020602080505020303" pitchFamily="18" charset="0"/>
              </a:rPr>
              <a:t>VĂ MULȚUMIM!</a:t>
            </a:r>
            <a:endParaRPr lang="en-US" sz="9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73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0589" y="2397015"/>
            <a:ext cx="528066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Book Antiqua" panose="02040602050305030304" pitchFamily="18" charset="0"/>
              </a:rPr>
              <a:t>Website: </a:t>
            </a:r>
            <a:r>
              <a:rPr lang="ro-RO" altLang="en-US" sz="2800" dirty="0"/>
              <a:t>Agerpres.ro</a:t>
            </a:r>
            <a:endParaRPr lang="ro-RO" altLang="en-US" sz="2800" dirty="0">
              <a:latin typeface="Book Antiqua" panose="02040602050305030304" pitchFamily="18" charset="0"/>
            </a:endParaRPr>
          </a:p>
          <a:p>
            <a:r>
              <a:rPr lang="en-US" altLang="en-US" sz="2800" dirty="0">
                <a:latin typeface="Book Antiqua" panose="02040602050305030304" pitchFamily="18" charset="0"/>
              </a:rPr>
              <a:t>Data: </a:t>
            </a:r>
            <a:r>
              <a:rPr lang="ro-RO" altLang="en-US" sz="2800" dirty="0">
                <a:latin typeface="Book Antiqua" panose="02040602050305030304" pitchFamily="18" charset="0"/>
              </a:rPr>
              <a:t>18</a:t>
            </a:r>
            <a:r>
              <a:rPr lang="en-US" altLang="en-US" sz="2800" dirty="0">
                <a:latin typeface="Book Antiqua" panose="02040602050305030304" pitchFamily="18" charset="0"/>
              </a:rPr>
              <a:t>.</a:t>
            </a:r>
            <a:r>
              <a:rPr lang="ro-RO" altLang="en-US" sz="2800" dirty="0">
                <a:latin typeface="Book Antiqua" panose="02040602050305030304" pitchFamily="18" charset="0"/>
              </a:rPr>
              <a:t>11.2016</a:t>
            </a:r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Titlu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Comunicat de presă - Asociația Română de </a:t>
            </a:r>
            <a:endParaRPr lang="ro-RO" sz="2800" dirty="0">
              <a:solidFill>
                <a:schemeClr val="accent5">
                  <a:lumMod val="50000"/>
                </a:schemeClr>
              </a:solidFill>
              <a:hlinkClick r:id="rId3"/>
            </a:endParaRPr>
          </a:p>
          <a:p>
            <a:r>
              <a:rPr lang="it-IT" sz="28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Psihiatrie și Psihoterapie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en-US" altLang="en-US" sz="2800" dirty="0" err="1">
                <a:latin typeface="Book Antiqua" panose="02040602050305030304" pitchFamily="18" charset="0"/>
              </a:rPr>
              <a:t>Vizitatori</a:t>
            </a:r>
            <a:r>
              <a:rPr lang="en-US" altLang="en-US" sz="2800" dirty="0">
                <a:latin typeface="Book Antiqua" panose="02040602050305030304" pitchFamily="18" charset="0"/>
              </a:rPr>
              <a:t>/</a:t>
            </a:r>
            <a:r>
              <a:rPr lang="en-US" altLang="en-US" sz="2800" dirty="0" err="1">
                <a:latin typeface="Book Antiqua" panose="02040602050305030304" pitchFamily="18" charset="0"/>
              </a:rPr>
              <a:t>articol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ro-RO" altLang="en-US" sz="2800" b="1" dirty="0">
                <a:latin typeface="Book Antiqua" panose="02040602050305030304" pitchFamily="18" charset="0"/>
              </a:rPr>
              <a:t>1946</a:t>
            </a:r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Exclusiv</a:t>
            </a:r>
            <a:endParaRPr lang="en-US" altLang="en-US" sz="2800"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94" t="11961" r="46595" b="6391"/>
          <a:stretch/>
        </p:blipFill>
        <p:spPr>
          <a:xfrm>
            <a:off x="5912067" y="141889"/>
            <a:ext cx="5707119" cy="5376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2413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5001" y="193522"/>
            <a:ext cx="5989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Book Antiqua" panose="02040602050305030304" pitchFamily="18" charset="0"/>
              </a:rPr>
              <a:t>Website: </a:t>
            </a:r>
            <a:r>
              <a:rPr lang="ro-RO" altLang="en-US" sz="2800" dirty="0">
                <a:latin typeface="Book Antiqua" panose="02040602050305030304" pitchFamily="18" charset="0"/>
              </a:rPr>
              <a:t>Cugetliber.ro</a:t>
            </a:r>
          </a:p>
          <a:p>
            <a:r>
              <a:rPr lang="en-US" altLang="en-US" sz="2800" dirty="0">
                <a:latin typeface="Book Antiqua" panose="02040602050305030304" pitchFamily="18" charset="0"/>
              </a:rPr>
              <a:t>Data: </a:t>
            </a:r>
            <a:r>
              <a:rPr lang="ro-RO" altLang="en-US" sz="2800" dirty="0">
                <a:latin typeface="Book Antiqua" panose="02040602050305030304" pitchFamily="18" charset="0"/>
              </a:rPr>
              <a:t>18</a:t>
            </a:r>
            <a:r>
              <a:rPr lang="en-US" altLang="en-US" sz="2800" dirty="0">
                <a:latin typeface="Book Antiqua" panose="02040602050305030304" pitchFamily="18" charset="0"/>
              </a:rPr>
              <a:t>.</a:t>
            </a:r>
            <a:r>
              <a:rPr lang="ro-RO" altLang="en-US" sz="2800" dirty="0">
                <a:latin typeface="Book Antiqua" panose="02040602050305030304" pitchFamily="18" charset="0"/>
              </a:rPr>
              <a:t>11.2016</a:t>
            </a:r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Titlu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it-IT" sz="2800" dirty="0">
                <a:hlinkClick r:id="rId2"/>
              </a:rPr>
              <a:t>Zece ani şi miliarde de dolari, pentru un</a:t>
            </a:r>
            <a:r>
              <a:rPr lang="ro-RO" sz="2800" dirty="0">
                <a:hlinkClick r:id="rId2"/>
              </a:rPr>
              <a:t> </a:t>
            </a:r>
            <a:r>
              <a:rPr lang="it-IT" sz="2800" dirty="0">
                <a:hlinkClick r:id="rId2"/>
              </a:rPr>
              <a:t>medicament</a:t>
            </a:r>
            <a:endParaRPr lang="ro-RO" sz="2800" dirty="0"/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Vizitatori</a:t>
            </a:r>
            <a:r>
              <a:rPr lang="en-US" altLang="en-US" sz="2800" dirty="0">
                <a:latin typeface="Book Antiqua" panose="02040602050305030304" pitchFamily="18" charset="0"/>
              </a:rPr>
              <a:t>/</a:t>
            </a:r>
            <a:r>
              <a:rPr lang="en-US" altLang="en-US" sz="2800" dirty="0" err="1">
                <a:latin typeface="Book Antiqua" panose="02040602050305030304" pitchFamily="18" charset="0"/>
              </a:rPr>
              <a:t>articol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endParaRPr lang="ro-RO" altLang="en-US" sz="2800" b="1" dirty="0">
              <a:latin typeface="Book Antiqua" panose="02040602050305030304" pitchFamily="18" charset="0"/>
            </a:endParaRPr>
          </a:p>
          <a:p>
            <a:r>
              <a:rPr lang="ro-RO" altLang="en-US" sz="2800" dirty="0">
                <a:latin typeface="Book Antiqua" panose="02040602050305030304" pitchFamily="18" charset="0"/>
              </a:rPr>
              <a:t>Exclusiv</a:t>
            </a:r>
            <a:endParaRPr lang="en-US" altLang="en-US" sz="2800" b="1"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98" t="17914" r="38319" b="36776"/>
          <a:stretch/>
        </p:blipFill>
        <p:spPr>
          <a:xfrm>
            <a:off x="2916620" y="2853559"/>
            <a:ext cx="7472857" cy="366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8946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3066" y="2702867"/>
            <a:ext cx="53187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Book Antiqua" panose="02040602050305030304" pitchFamily="18" charset="0"/>
              </a:rPr>
              <a:t>Website: </a:t>
            </a:r>
            <a:r>
              <a:rPr lang="ro-RO" altLang="en-US" sz="2800" dirty="0"/>
              <a:t>Jurnalul.ro</a:t>
            </a:r>
          </a:p>
          <a:p>
            <a:r>
              <a:rPr lang="en-US" altLang="en-US" sz="2800" dirty="0">
                <a:latin typeface="Book Antiqua" panose="02040602050305030304" pitchFamily="18" charset="0"/>
              </a:rPr>
              <a:t>Data: </a:t>
            </a:r>
            <a:r>
              <a:rPr lang="ro-RO" altLang="en-US" sz="2800" dirty="0">
                <a:latin typeface="Book Antiqua" panose="02040602050305030304" pitchFamily="18" charset="0"/>
              </a:rPr>
              <a:t>21</a:t>
            </a:r>
            <a:r>
              <a:rPr lang="en-US" altLang="en-US" sz="2800" dirty="0">
                <a:latin typeface="Book Antiqua" panose="02040602050305030304" pitchFamily="18" charset="0"/>
              </a:rPr>
              <a:t>.</a:t>
            </a:r>
            <a:r>
              <a:rPr lang="ro-RO" altLang="en-US" sz="2800" dirty="0">
                <a:latin typeface="Book Antiqua" panose="02040602050305030304" pitchFamily="18" charset="0"/>
              </a:rPr>
              <a:t>11.2016</a:t>
            </a:r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Titlu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pt-BR" sz="2800" dirty="0">
                <a:hlinkClick r:id="rId2"/>
              </a:rPr>
              <a:t>Reguli fără cap, în</a:t>
            </a:r>
            <a:endParaRPr lang="ro-RO" sz="2800" dirty="0">
              <a:hlinkClick r:id="rId2"/>
            </a:endParaRPr>
          </a:p>
          <a:p>
            <a:r>
              <a:rPr lang="pt-BR" sz="2800" dirty="0">
                <a:hlinkClick r:id="rId2"/>
              </a:rPr>
              <a:t> psihiatrie</a:t>
            </a:r>
            <a:endParaRPr lang="ro-RO" sz="2800" dirty="0"/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Vizitatori</a:t>
            </a:r>
            <a:r>
              <a:rPr lang="en-US" altLang="en-US" sz="2800" dirty="0">
                <a:latin typeface="Book Antiqua" panose="02040602050305030304" pitchFamily="18" charset="0"/>
              </a:rPr>
              <a:t>/</a:t>
            </a:r>
            <a:r>
              <a:rPr lang="en-US" altLang="en-US" sz="2800" dirty="0" err="1">
                <a:latin typeface="Book Antiqua" panose="02040602050305030304" pitchFamily="18" charset="0"/>
              </a:rPr>
              <a:t>articol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endParaRPr lang="ro-RO" altLang="en-US" sz="2800" dirty="0">
              <a:latin typeface="Book Antiqua" panose="02040602050305030304" pitchFamily="18" charset="0"/>
            </a:endParaRPr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Exclusiv</a:t>
            </a:r>
            <a:endParaRPr lang="en-US" altLang="en-US" sz="2800" dirty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85" t="16489" r="37775" b="6299"/>
          <a:stretch/>
        </p:blipFill>
        <p:spPr>
          <a:xfrm>
            <a:off x="5265682" y="299543"/>
            <a:ext cx="6186213" cy="515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9714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4890" y="3017520"/>
            <a:ext cx="5989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Book Antiqua" panose="02040602050305030304" pitchFamily="18" charset="0"/>
              </a:rPr>
              <a:t>Website: </a:t>
            </a:r>
            <a:r>
              <a:rPr lang="ro-RO" altLang="en-US" sz="2800" dirty="0">
                <a:latin typeface="Book Antiqua" panose="02040602050305030304" pitchFamily="18" charset="0"/>
              </a:rPr>
              <a:t>Paginamedicala.ro</a:t>
            </a:r>
          </a:p>
          <a:p>
            <a:r>
              <a:rPr lang="en-US" altLang="en-US" sz="2800" dirty="0">
                <a:latin typeface="Book Antiqua" panose="02040602050305030304" pitchFamily="18" charset="0"/>
              </a:rPr>
              <a:t>Data: </a:t>
            </a:r>
            <a:r>
              <a:rPr lang="ro-RO" altLang="en-US" sz="2800" dirty="0">
                <a:latin typeface="Book Antiqua" panose="02040602050305030304" pitchFamily="18" charset="0"/>
              </a:rPr>
              <a:t>21</a:t>
            </a:r>
            <a:r>
              <a:rPr lang="en-US" altLang="en-US" sz="2800" dirty="0">
                <a:latin typeface="Book Antiqua" panose="02040602050305030304" pitchFamily="18" charset="0"/>
              </a:rPr>
              <a:t>.</a:t>
            </a:r>
            <a:r>
              <a:rPr lang="ro-RO" altLang="en-US" sz="2800" dirty="0">
                <a:latin typeface="Book Antiqua" panose="02040602050305030304" pitchFamily="18" charset="0"/>
              </a:rPr>
              <a:t>11.2016</a:t>
            </a:r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Titlu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en-US" sz="2800" dirty="0" err="1">
                <a:hlinkClick r:id="rId2"/>
              </a:rPr>
              <a:t>Psihiatria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bazata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pe</a:t>
            </a:r>
            <a:r>
              <a:rPr lang="en-US" sz="2800" dirty="0">
                <a:hlinkClick r:id="rId2"/>
              </a:rPr>
              <a:t> </a:t>
            </a:r>
            <a:endParaRPr lang="ro-RO" sz="2800" dirty="0">
              <a:hlinkClick r:id="rId2"/>
            </a:endParaRPr>
          </a:p>
          <a:p>
            <a:r>
              <a:rPr lang="en-US" sz="2800" dirty="0" err="1">
                <a:hlinkClick r:id="rId2"/>
              </a:rPr>
              <a:t>dovezi</a:t>
            </a:r>
            <a:endParaRPr lang="en-US" sz="2800" dirty="0"/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Vizitatori</a:t>
            </a:r>
            <a:r>
              <a:rPr lang="en-US" altLang="en-US" sz="2800" dirty="0">
                <a:latin typeface="Book Antiqua" panose="02040602050305030304" pitchFamily="18" charset="0"/>
              </a:rPr>
              <a:t>/</a:t>
            </a:r>
            <a:r>
              <a:rPr lang="en-US" altLang="en-US" sz="2800" dirty="0" err="1">
                <a:latin typeface="Book Antiqua" panose="02040602050305030304" pitchFamily="18" charset="0"/>
              </a:rPr>
              <a:t>articol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ro-RO" altLang="en-US" sz="2800" b="1" dirty="0">
                <a:latin typeface="Book Antiqua" panose="02040602050305030304" pitchFamily="18" charset="0"/>
              </a:rPr>
              <a:t>198</a:t>
            </a:r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Exclusiv</a:t>
            </a:r>
            <a:endParaRPr lang="en-US" altLang="en-US" sz="2800" dirty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0" t="39407" r="41094" b="8"/>
          <a:stretch/>
        </p:blipFill>
        <p:spPr>
          <a:xfrm>
            <a:off x="5676900" y="266700"/>
            <a:ext cx="5981700" cy="5121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2005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6040" y="3817620"/>
            <a:ext cx="5989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Book Antiqua" panose="02040602050305030304" pitchFamily="18" charset="0"/>
              </a:rPr>
              <a:t>Website: </a:t>
            </a:r>
            <a:r>
              <a:rPr lang="ro-RO" altLang="en-US" sz="2800" dirty="0">
                <a:latin typeface="Book Antiqua" panose="02040602050305030304" pitchFamily="18" charset="0"/>
              </a:rPr>
              <a:t>Politicidesanatate.ro</a:t>
            </a:r>
          </a:p>
          <a:p>
            <a:r>
              <a:rPr lang="en-US" altLang="en-US" sz="2800" dirty="0">
                <a:latin typeface="Book Antiqua" panose="02040602050305030304" pitchFamily="18" charset="0"/>
              </a:rPr>
              <a:t>Data:</a:t>
            </a:r>
            <a:r>
              <a:rPr lang="ro-RO" altLang="en-US" sz="2800" dirty="0">
                <a:latin typeface="Book Antiqua" panose="02040602050305030304" pitchFamily="18" charset="0"/>
              </a:rPr>
              <a:t> 18</a:t>
            </a:r>
            <a:r>
              <a:rPr lang="en-US" altLang="en-US" sz="2800" dirty="0">
                <a:latin typeface="Book Antiqua" panose="02040602050305030304" pitchFamily="18" charset="0"/>
              </a:rPr>
              <a:t>.</a:t>
            </a:r>
            <a:r>
              <a:rPr lang="ro-RO" altLang="en-US" sz="2800" dirty="0">
                <a:latin typeface="Book Antiqua" panose="02040602050305030304" pitchFamily="18" charset="0"/>
              </a:rPr>
              <a:t>11.2016</a:t>
            </a:r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Titlu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ro-RO" altLang="en-US" sz="2800" dirty="0">
                <a:latin typeface="Book Antiqua" panose="02040602050305030304" pitchFamily="18" charset="0"/>
                <a:hlinkClick r:id="rId2"/>
              </a:rPr>
              <a:t>Studiul clinic, un demers în beneficiul pacientului</a:t>
            </a:r>
            <a:endParaRPr lang="en-US" altLang="en-US" sz="2800" dirty="0">
              <a:latin typeface="Book Antiqua" panose="02040602050305030304" pitchFamily="18" charset="0"/>
            </a:endParaRPr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Vizitatori</a:t>
            </a:r>
            <a:r>
              <a:rPr lang="en-US" altLang="en-US" sz="2800" dirty="0">
                <a:latin typeface="Book Antiqua" panose="02040602050305030304" pitchFamily="18" charset="0"/>
              </a:rPr>
              <a:t>/</a:t>
            </a:r>
            <a:r>
              <a:rPr lang="en-US" altLang="en-US" sz="2800" dirty="0" err="1">
                <a:latin typeface="Book Antiqua" panose="02040602050305030304" pitchFamily="18" charset="0"/>
              </a:rPr>
              <a:t>articol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endParaRPr lang="ro-RO" altLang="en-US" sz="2800" dirty="0">
              <a:latin typeface="Book Antiqua" panose="02040602050305030304" pitchFamily="18" charset="0"/>
            </a:endParaRPr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Exclusiv</a:t>
            </a:r>
            <a:endParaRPr lang="en-US" altLang="en-US" sz="2800" dirty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62" t="44651" r="12849" b="8380"/>
          <a:stretch/>
        </p:blipFill>
        <p:spPr>
          <a:xfrm>
            <a:off x="2076450" y="285750"/>
            <a:ext cx="9410700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499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6990" y="3749457"/>
            <a:ext cx="57378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Book Antiqua" panose="02040602050305030304" pitchFamily="18" charset="0"/>
              </a:rPr>
              <a:t>Website: </a:t>
            </a:r>
            <a:r>
              <a:rPr lang="ro-RO" altLang="en-US" sz="2800" dirty="0"/>
              <a:t>Magnanews.ro</a:t>
            </a:r>
          </a:p>
          <a:p>
            <a:r>
              <a:rPr lang="en-US" altLang="en-US" sz="2800" dirty="0">
                <a:latin typeface="Book Antiqua" panose="02040602050305030304" pitchFamily="18" charset="0"/>
              </a:rPr>
              <a:t>Data: </a:t>
            </a:r>
            <a:r>
              <a:rPr lang="ro-RO" altLang="en-US" sz="2800" dirty="0">
                <a:latin typeface="Book Antiqua" panose="02040602050305030304" pitchFamily="18" charset="0"/>
              </a:rPr>
              <a:t>21</a:t>
            </a:r>
            <a:r>
              <a:rPr lang="en-US" altLang="en-US" sz="2800" dirty="0">
                <a:latin typeface="Book Antiqua" panose="02040602050305030304" pitchFamily="18" charset="0"/>
              </a:rPr>
              <a:t>.</a:t>
            </a:r>
            <a:r>
              <a:rPr lang="ro-RO" altLang="en-US" sz="2800" dirty="0">
                <a:latin typeface="Book Antiqua" panose="02040602050305030304" pitchFamily="18" charset="0"/>
              </a:rPr>
              <a:t>11.2016</a:t>
            </a:r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Titlu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en-US" sz="2800" dirty="0" err="1">
                <a:hlinkClick r:id="rId2"/>
              </a:rPr>
              <a:t>Psihiatrii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solicită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sprijin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guvernamental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pentru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terapia</a:t>
            </a:r>
            <a:r>
              <a:rPr lang="en-US" sz="2800" dirty="0">
                <a:hlinkClick r:id="rId2"/>
              </a:rPr>
              <a:t> </a:t>
            </a:r>
            <a:r>
              <a:rPr lang="en-US" sz="2800" dirty="0" err="1">
                <a:hlinkClick r:id="rId2"/>
              </a:rPr>
              <a:t>educațională</a:t>
            </a:r>
            <a:endParaRPr lang="ro-RO" sz="2800" dirty="0"/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Vizitatori</a:t>
            </a:r>
            <a:r>
              <a:rPr lang="en-US" altLang="en-US" sz="2800" dirty="0">
                <a:latin typeface="Book Antiqua" panose="02040602050305030304" pitchFamily="18" charset="0"/>
              </a:rPr>
              <a:t>/</a:t>
            </a:r>
            <a:r>
              <a:rPr lang="en-US" altLang="en-US" sz="2800" dirty="0" err="1">
                <a:latin typeface="Book Antiqua" panose="02040602050305030304" pitchFamily="18" charset="0"/>
              </a:rPr>
              <a:t>articol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ro-RO" altLang="en-US" sz="2800" b="1" dirty="0">
                <a:latin typeface="Book Antiqua" panose="02040602050305030304" pitchFamily="18" charset="0"/>
              </a:rPr>
              <a:t>179</a:t>
            </a:r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Exclusiv</a:t>
            </a:r>
            <a:endParaRPr lang="en-US" altLang="en-US" sz="28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27" t="38433" r="9004" b="17935"/>
          <a:stretch/>
        </p:blipFill>
        <p:spPr>
          <a:xfrm>
            <a:off x="1752600" y="266700"/>
            <a:ext cx="10001250" cy="325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9457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2095" y="922282"/>
            <a:ext cx="49758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Book Antiqua" panose="02040602050305030304" pitchFamily="18" charset="0"/>
              </a:rPr>
              <a:t>Website: </a:t>
            </a:r>
            <a:r>
              <a:rPr lang="ro-RO" altLang="en-US" sz="2800" dirty="0">
                <a:latin typeface="Book Antiqua" panose="02040602050305030304" pitchFamily="18" charset="0"/>
              </a:rPr>
              <a:t>Rador.ro</a:t>
            </a:r>
          </a:p>
          <a:p>
            <a:r>
              <a:rPr lang="en-US" altLang="en-US" sz="2800" dirty="0">
                <a:latin typeface="Book Antiqua" panose="02040602050305030304" pitchFamily="18" charset="0"/>
              </a:rPr>
              <a:t>Data: </a:t>
            </a:r>
            <a:r>
              <a:rPr lang="ro-RO" altLang="en-US" sz="2800" dirty="0">
                <a:latin typeface="Book Antiqua" panose="02040602050305030304" pitchFamily="18" charset="0"/>
              </a:rPr>
              <a:t>18</a:t>
            </a:r>
            <a:r>
              <a:rPr lang="en-US" altLang="en-US" sz="2800" dirty="0">
                <a:latin typeface="Book Antiqua" panose="02040602050305030304" pitchFamily="18" charset="0"/>
              </a:rPr>
              <a:t>.</a:t>
            </a:r>
            <a:r>
              <a:rPr lang="ro-RO" altLang="en-US" sz="2800" dirty="0">
                <a:latin typeface="Book Antiqua" panose="02040602050305030304" pitchFamily="18" charset="0"/>
              </a:rPr>
              <a:t>11.2016</a:t>
            </a:r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Titlu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it-IT" sz="2800" dirty="0">
                <a:hlinkClick r:id="rId2"/>
              </a:rPr>
              <a:t>Sisteme specifice de asistență în psihiatrie</a:t>
            </a:r>
          </a:p>
          <a:p>
            <a:r>
              <a:rPr lang="it-IT" sz="2800" dirty="0">
                <a:hlinkClick r:id="rId2"/>
              </a:rPr>
              <a:t>DRG-UL – Modalitate inadecvată de evaluare a activității medicale în</a:t>
            </a:r>
            <a:endParaRPr lang="ro-RO" sz="2800" dirty="0">
              <a:hlinkClick r:id="rId2"/>
            </a:endParaRPr>
          </a:p>
          <a:p>
            <a:r>
              <a:rPr lang="it-IT" sz="2800" dirty="0">
                <a:hlinkClick r:id="rId2"/>
              </a:rPr>
              <a:t> unitățile spitalicești de psihiatrie</a:t>
            </a:r>
            <a:endParaRPr lang="it-IT" sz="2800" dirty="0"/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Vizitatori</a:t>
            </a:r>
            <a:r>
              <a:rPr lang="en-US" altLang="en-US" sz="2800" dirty="0">
                <a:latin typeface="Book Antiqua" panose="02040602050305030304" pitchFamily="18" charset="0"/>
              </a:rPr>
              <a:t>/</a:t>
            </a:r>
            <a:r>
              <a:rPr lang="en-US" altLang="en-US" sz="2800" dirty="0" err="1">
                <a:latin typeface="Book Antiqua" panose="02040602050305030304" pitchFamily="18" charset="0"/>
              </a:rPr>
              <a:t>articol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endParaRPr lang="ro-RO" altLang="en-US" sz="2800" dirty="0">
              <a:latin typeface="Book Antiqua" panose="02040602050305030304" pitchFamily="18" charset="0"/>
            </a:endParaRPr>
          </a:p>
          <a:p>
            <a:r>
              <a:rPr lang="ro-RO" altLang="en-US" sz="2800" b="1" dirty="0">
                <a:latin typeface="Book Antiqua" panose="02040602050305030304" pitchFamily="18" charset="0"/>
              </a:rPr>
              <a:t>Exclusiv</a:t>
            </a:r>
            <a:endParaRPr lang="en-US" altLang="en-US" sz="2800" b="1" dirty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31" t="39129" r="39238" b="-1"/>
          <a:stretch/>
        </p:blipFill>
        <p:spPr>
          <a:xfrm>
            <a:off x="5467350" y="952500"/>
            <a:ext cx="6343650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363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0863" y="1297107"/>
            <a:ext cx="59893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Book Antiqua" panose="02040602050305030304" pitchFamily="18" charset="0"/>
              </a:rPr>
              <a:t>Website: </a:t>
            </a:r>
            <a:r>
              <a:rPr lang="ro-RO" altLang="en-US" sz="2800" dirty="0">
                <a:latin typeface="Book Antiqua" panose="02040602050305030304" pitchFamily="18" charset="0"/>
              </a:rPr>
              <a:t>Romedic.ro</a:t>
            </a:r>
          </a:p>
          <a:p>
            <a:r>
              <a:rPr lang="en-US" altLang="en-US" sz="2800" dirty="0">
                <a:latin typeface="Book Antiqua" panose="02040602050305030304" pitchFamily="18" charset="0"/>
              </a:rPr>
              <a:t>Data: </a:t>
            </a:r>
            <a:r>
              <a:rPr lang="ro-RO" altLang="en-US" sz="2800" dirty="0">
                <a:latin typeface="Book Antiqua" panose="02040602050305030304" pitchFamily="18" charset="0"/>
              </a:rPr>
              <a:t>21</a:t>
            </a:r>
            <a:r>
              <a:rPr lang="en-US" altLang="en-US" sz="2800" dirty="0">
                <a:latin typeface="Book Antiqua" panose="02040602050305030304" pitchFamily="18" charset="0"/>
              </a:rPr>
              <a:t>.</a:t>
            </a:r>
            <a:r>
              <a:rPr lang="ro-RO" altLang="en-US" sz="2800" dirty="0">
                <a:latin typeface="Book Antiqua" panose="02040602050305030304" pitchFamily="18" charset="0"/>
              </a:rPr>
              <a:t>11.2016</a:t>
            </a:r>
          </a:p>
          <a:p>
            <a:r>
              <a:rPr lang="en-US" altLang="en-US" sz="2800" dirty="0" err="1">
                <a:latin typeface="Book Antiqua" panose="02040602050305030304" pitchFamily="18" charset="0"/>
              </a:rPr>
              <a:t>Titlu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it-IT" sz="2800" dirty="0">
                <a:hlinkClick r:id="rId2"/>
              </a:rPr>
              <a:t>Sisteme specifice de </a:t>
            </a:r>
            <a:endParaRPr lang="ro-RO" sz="2800" dirty="0">
              <a:hlinkClick r:id="rId2"/>
            </a:endParaRPr>
          </a:p>
          <a:p>
            <a:r>
              <a:rPr lang="it-IT" sz="2800" dirty="0">
                <a:hlinkClick r:id="rId2"/>
              </a:rPr>
              <a:t>asistență în psihiatrie</a:t>
            </a:r>
            <a:r>
              <a:rPr lang="ro-RO" sz="2800" dirty="0">
                <a:hlinkClick r:id="rId2"/>
              </a:rPr>
              <a:t>. </a:t>
            </a:r>
          </a:p>
          <a:p>
            <a:r>
              <a:rPr lang="it-IT" sz="2800" dirty="0">
                <a:hlinkClick r:id="rId2"/>
              </a:rPr>
              <a:t>DRG-UL – Modalitate</a:t>
            </a:r>
            <a:endParaRPr lang="ro-RO" sz="2800" dirty="0">
              <a:hlinkClick r:id="rId2"/>
            </a:endParaRPr>
          </a:p>
          <a:p>
            <a:r>
              <a:rPr lang="it-IT" sz="2800" dirty="0">
                <a:hlinkClick r:id="rId2"/>
              </a:rPr>
              <a:t> inadecvată de</a:t>
            </a:r>
            <a:endParaRPr lang="ro-RO" sz="2800" dirty="0">
              <a:hlinkClick r:id="rId2"/>
            </a:endParaRPr>
          </a:p>
          <a:p>
            <a:r>
              <a:rPr lang="it-IT" sz="2800" dirty="0">
                <a:hlinkClick r:id="rId2"/>
              </a:rPr>
              <a:t>evaluare a activității </a:t>
            </a:r>
            <a:endParaRPr lang="ro-RO" sz="2800" dirty="0">
              <a:hlinkClick r:id="rId2"/>
            </a:endParaRPr>
          </a:p>
          <a:p>
            <a:r>
              <a:rPr lang="it-IT" sz="2800" dirty="0">
                <a:hlinkClick r:id="rId2"/>
              </a:rPr>
              <a:t>medicale în unitățile </a:t>
            </a:r>
            <a:endParaRPr lang="ro-RO" sz="2800" dirty="0">
              <a:hlinkClick r:id="rId2"/>
            </a:endParaRPr>
          </a:p>
          <a:p>
            <a:r>
              <a:rPr lang="it-IT" sz="2800" dirty="0">
                <a:hlinkClick r:id="rId2"/>
              </a:rPr>
              <a:t>spitalicești de psihiatrie</a:t>
            </a:r>
            <a:endParaRPr lang="it-IT" sz="2800" dirty="0"/>
          </a:p>
          <a:p>
            <a:pPr fontAlgn="base"/>
            <a:r>
              <a:rPr lang="en-US" altLang="en-US" sz="2800" dirty="0" err="1">
                <a:latin typeface="Book Antiqua" panose="02040602050305030304" pitchFamily="18" charset="0"/>
              </a:rPr>
              <a:t>Vizitatori</a:t>
            </a:r>
            <a:r>
              <a:rPr lang="en-US" altLang="en-US" sz="2800" dirty="0">
                <a:latin typeface="Book Antiqua" panose="02040602050305030304" pitchFamily="18" charset="0"/>
              </a:rPr>
              <a:t>/</a:t>
            </a:r>
            <a:r>
              <a:rPr lang="en-US" altLang="en-US" sz="2800" dirty="0" err="1">
                <a:latin typeface="Book Antiqua" panose="02040602050305030304" pitchFamily="18" charset="0"/>
              </a:rPr>
              <a:t>articol</a:t>
            </a:r>
            <a:r>
              <a:rPr lang="en-US" altLang="en-US" sz="2800" dirty="0">
                <a:latin typeface="Book Antiqua" panose="02040602050305030304" pitchFamily="18" charset="0"/>
              </a:rPr>
              <a:t>: </a:t>
            </a:r>
            <a:r>
              <a:rPr lang="ro-RO" altLang="en-US" sz="2800" b="1" dirty="0">
                <a:latin typeface="Book Antiqua" panose="02040602050305030304" pitchFamily="18" charset="0"/>
              </a:rPr>
              <a:t>36</a:t>
            </a:r>
          </a:p>
          <a:p>
            <a:r>
              <a:rPr lang="ro-RO" altLang="en-US" sz="2800" dirty="0">
                <a:latin typeface="Book Antiqua" panose="02040602050305030304" pitchFamily="18" charset="0"/>
              </a:rPr>
              <a:t>Exclusiv</a:t>
            </a:r>
            <a:endParaRPr lang="en-US" altLang="en-US" sz="2800" b="1"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35" r="48663" b="9866"/>
          <a:stretch/>
        </p:blipFill>
        <p:spPr>
          <a:xfrm>
            <a:off x="5502165" y="157656"/>
            <a:ext cx="6038194" cy="5475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5033381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rallax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B30D35"/>
      </a:accent1>
      <a:accent2>
        <a:srgbClr val="B30D35"/>
      </a:accent2>
      <a:accent3>
        <a:srgbClr val="E61E31"/>
      </a:accent3>
      <a:accent4>
        <a:srgbClr val="ED6565"/>
      </a:accent4>
      <a:accent5>
        <a:srgbClr val="C42F1A"/>
      </a:accent5>
      <a:accent6>
        <a:srgbClr val="932313"/>
      </a:accent6>
      <a:hlink>
        <a:srgbClr val="63170D"/>
      </a:hlink>
      <a:folHlink>
        <a:srgbClr val="ED6565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274</Words>
  <Application>Microsoft Office PowerPoint</Application>
  <PresentationFormat>Custom</PresentationFormat>
  <Paragraphs>66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1_Custom Design</vt:lpstr>
      <vt:lpstr>Custom Design</vt:lpstr>
      <vt:lpstr>Parallax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ConfidentPR</dc:creator>
  <cp:lastModifiedBy>Vio</cp:lastModifiedBy>
  <cp:revision>30</cp:revision>
  <dcterms:created xsi:type="dcterms:W3CDTF">2016-11-30T14:43:01Z</dcterms:created>
  <dcterms:modified xsi:type="dcterms:W3CDTF">2016-12-14T15:47:45Z</dcterms:modified>
</cp:coreProperties>
</file>